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4"/>
  </p:notesMasterIdLst>
  <p:sldIdLst>
    <p:sldId id="256" r:id="rId5"/>
    <p:sldId id="2904" r:id="rId6"/>
    <p:sldId id="257" r:id="rId7"/>
    <p:sldId id="260" r:id="rId8"/>
    <p:sldId id="2907" r:id="rId9"/>
    <p:sldId id="2908" r:id="rId10"/>
    <p:sldId id="2909" r:id="rId11"/>
    <p:sldId id="2910" r:id="rId12"/>
    <p:sldId id="2905"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ED7D31"/>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1562" autoAdjust="0"/>
  </p:normalViewPr>
  <p:slideViewPr>
    <p:cSldViewPr snapToGrid="0">
      <p:cViewPr>
        <p:scale>
          <a:sx n="50" d="100"/>
          <a:sy n="50" d="100"/>
        </p:scale>
        <p:origin x="751" y="21"/>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orangefrogschools.com/elementary/ofkidsbo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pPr marL="0" marR="0">
              <a:spcAft>
                <a:spcPts val="0"/>
              </a:spcAft>
            </a:pPr>
            <a:r>
              <a:rPr lang="en-US" sz="1200" b="0" i="0" u="none" strike="noStrike" dirty="0">
                <a:solidFill>
                  <a:srgbClr val="000000"/>
                </a:solidFill>
                <a:effectLst/>
              </a:rPr>
              <a:t>Allow Spark to read pages 13-18 for the students or read to them.</a:t>
            </a:r>
          </a:p>
          <a:p>
            <a:pPr marL="0" marR="0">
              <a:spcAft>
                <a:spcPts val="0"/>
              </a:spcAft>
            </a:pPr>
            <a:r>
              <a:rPr lang="en-US" sz="1200" b="0" i="0" u="none" strike="noStrike" dirty="0">
                <a:effectLst/>
                <a:hlinkClick r:id="rId3" tooltip="https://www.orangefrogschools.com/elementary/ofkidsbook"/>
              </a:rPr>
              <a:t>https://www.orangefrogschools.com/elementary/ofkidsbook</a:t>
            </a:r>
            <a:endParaRPr lang="en-US" sz="1200" dirty="0">
              <a:effectLst/>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the SPARK Acronym document by clicking the image above.</a:t>
            </a:r>
          </a:p>
          <a:p>
            <a:endParaRPr lang="en-US" dirty="0"/>
          </a:p>
          <a:p>
            <a:r>
              <a:rPr lang="en-US" dirty="0"/>
              <a:t>Instructors: If you need examples for each letter of the acronym, please check page #3 of the Lesson Plan for a list.</a:t>
            </a:r>
          </a:p>
        </p:txBody>
      </p:sp>
      <p:sp>
        <p:nvSpPr>
          <p:cNvPr id="4" name="Slide Number Placeholder 3"/>
          <p:cNvSpPr>
            <a:spLocks noGrp="1"/>
          </p:cNvSpPr>
          <p:nvPr>
            <p:ph type="sldNum" sz="quarter" idx="5"/>
          </p:nvPr>
        </p:nvSpPr>
        <p:spPr/>
        <p:txBody>
          <a:bodyPr/>
          <a:lstStyle/>
          <a:p>
            <a:fld id="{0856F9C8-7AB8-4F12-AC78-F03044600AAD}" type="slidenum">
              <a:rPr lang="en-US" smtClean="0"/>
              <a:t>8</a:t>
            </a:fld>
            <a:endParaRPr lang="en-US"/>
          </a:p>
        </p:txBody>
      </p:sp>
    </p:spTree>
    <p:extLst>
      <p:ext uri="{BB962C8B-B14F-4D97-AF65-F5344CB8AC3E}">
        <p14:creationId xmlns:p14="http://schemas.microsoft.com/office/powerpoint/2010/main" val="993551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1D2C-449E-459C-8E05-44041B4B0A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pic>
        <p:nvPicPr>
          <p:cNvPr id="4" name="Picture 3" descr="Graphical user interface, application, Word&#10;&#10;Description automatically generated">
            <a:extLst>
              <a:ext uri="{FF2B5EF4-FFF2-40B4-BE49-F238E27FC236}">
                <a16:creationId xmlns:a16="http://schemas.microsoft.com/office/drawing/2014/main" id="{C9C3D1FA-FE88-4F41-82DA-DADDD89A5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7109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video" Target="https://player.vimeo.com/video/522428426?h=011d181b1f&amp;app_id=122963" TargetMode="External"/><Relationship Id="rId1" Type="http://schemas.openxmlformats.org/officeDocument/2006/relationships/tags" Target="../tags/tag5.xml"/><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hyperlink" Target="https://www.orangefrogtraining.com/files/HS%20-%20OF%20-%20Wk4%20-%202.SPARK.pdf"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extLst>
      <p:ext uri="{BB962C8B-B14F-4D97-AF65-F5344CB8AC3E}">
        <p14:creationId xmlns:p14="http://schemas.microsoft.com/office/powerpoint/2010/main" val="4226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High School Week Four</a:t>
            </a:r>
          </a:p>
        </p:txBody>
      </p:sp>
    </p:spTree>
    <p:extLst>
      <p:ext uri="{BB962C8B-B14F-4D97-AF65-F5344CB8AC3E}">
        <p14:creationId xmlns:p14="http://schemas.microsoft.com/office/powerpoint/2010/main" val="31715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887264"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Orange Frog</a:t>
            </a:r>
          </a:p>
        </p:txBody>
      </p:sp>
      <p:sp>
        <p:nvSpPr>
          <p:cNvPr id="4" name="TextBox 3">
            <a:extLst>
              <a:ext uri="{FF2B5EF4-FFF2-40B4-BE49-F238E27FC236}">
                <a16:creationId xmlns:a16="http://schemas.microsoft.com/office/drawing/2014/main" id="{265E2B69-DF91-4E7A-9528-D46A2C824657}"/>
              </a:ext>
            </a:extLst>
          </p:cNvPr>
          <p:cNvSpPr txBox="1"/>
          <p:nvPr/>
        </p:nvSpPr>
        <p:spPr>
          <a:xfrm>
            <a:off x="2074300" y="1934534"/>
            <a:ext cx="7954180" cy="4031873"/>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reframe my thinking to create a “SPARK-like” self identity</a:t>
            </a: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importance of making choices that show the person I want to be perceived as</a:t>
            </a:r>
            <a:endParaRPr lang="en-US" sz="4800" b="0" dirty="0">
              <a:solidFill>
                <a:srgbClr val="000000"/>
              </a:solidFill>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4031873"/>
          </a:xfrm>
          <a:prstGeom prst="rect">
            <a:avLst/>
          </a:prstGeom>
          <a:noFill/>
        </p:spPr>
        <p:txBody>
          <a:bodyPr wrap="square">
            <a:spAutoFit/>
          </a:bodyPr>
          <a:lstStyle/>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Interact positively as a team member.</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Cooperate with others in a group setting.</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Generate ideas with group members.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Are active listeners.</a:t>
            </a:r>
          </a:p>
          <a:p>
            <a:pPr marL="285750" marR="0" lvl="0" indent="-285750">
              <a:spcAft>
                <a:spcPts val="0"/>
              </a:spcAft>
              <a:buFont typeface="Arial" panose="020B0604020202020204" pitchFamily="34" charset="0"/>
              <a:buChar char="•"/>
            </a:pPr>
            <a:r>
              <a:rPr lang="en-US" sz="3200" u="none" strike="noStrike" dirty="0">
                <a:solidFill>
                  <a:srgbClr val="3FB7A3"/>
                </a:solidFill>
                <a:effectLst/>
                <a:latin typeface="Eras Medium ITC" panose="020B0602030504020804" pitchFamily="34" charset="0"/>
                <a:ea typeface="Calibri" panose="020F0502020204030204" pitchFamily="34" charset="0"/>
              </a:rPr>
              <a:t>Read and understand information in a variety of forms.</a:t>
            </a:r>
          </a:p>
          <a:p>
            <a:pPr marL="285750" marR="0" lvl="0" indent="-285750">
              <a:spcAft>
                <a:spcPts val="0"/>
              </a:spcAft>
              <a:buFont typeface="Arial" panose="020B0604020202020204" pitchFamily="34" charset="0"/>
              <a:buChar char="•"/>
            </a:pPr>
            <a:r>
              <a:rPr lang="en-US" sz="3200" u="none" strike="noStrike" dirty="0">
                <a:solidFill>
                  <a:schemeClr val="accent2"/>
                </a:solidFill>
                <a:effectLst/>
                <a:latin typeface="Eras Medium ITC" panose="020B0602030504020804" pitchFamily="34" charset="0"/>
                <a:ea typeface="Calibri" panose="020F0502020204030204" pitchFamily="34" charset="0"/>
              </a:rPr>
              <a:t>Express ideas.</a:t>
            </a:r>
            <a:endParaRPr lang="en-US" sz="3200" u="none" strike="noStrike" dirty="0">
              <a:solidFill>
                <a:srgbClr val="3FB7A3"/>
              </a:solidFill>
              <a:effectLst/>
              <a:latin typeface="Eras Medium ITC" panose="020B0602030504020804" pitchFamily="34" charset="0"/>
              <a:ea typeface="Arial" panose="020B06040202020202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E2B54A-9999-4533-BB06-420DD479F8D2}"/>
              </a:ext>
            </a:extLst>
          </p:cNvPr>
          <p:cNvSpPr txBox="1"/>
          <p:nvPr/>
        </p:nvSpPr>
        <p:spPr>
          <a:xfrm>
            <a:off x="1621971" y="544417"/>
            <a:ext cx="10570029" cy="830997"/>
          </a:xfrm>
          <a:prstGeom prst="rect">
            <a:avLst/>
          </a:prstGeom>
          <a:noFill/>
        </p:spPr>
        <p:txBody>
          <a:bodyPr wrap="square" rtlCol="0">
            <a:spAutoFit/>
          </a:bodyPr>
          <a:lstStyle/>
          <a:p>
            <a:pPr algn="ctr"/>
            <a:r>
              <a:rPr lang="en-US" sz="4800" dirty="0">
                <a:solidFill>
                  <a:schemeClr val="accent2"/>
                </a:solidFill>
                <a:latin typeface="Eras Bold ITC" panose="020B0907030504020204" pitchFamily="34" charset="0"/>
              </a:rPr>
              <a:t>Opening Question</a:t>
            </a:r>
          </a:p>
        </p:txBody>
      </p:sp>
      <p:sp>
        <p:nvSpPr>
          <p:cNvPr id="4" name="TextBox 3">
            <a:extLst>
              <a:ext uri="{FF2B5EF4-FFF2-40B4-BE49-F238E27FC236}">
                <a16:creationId xmlns:a16="http://schemas.microsoft.com/office/drawing/2014/main" id="{9ECFB3A7-7C52-46D8-B9C8-00B8683444A0}"/>
              </a:ext>
            </a:extLst>
          </p:cNvPr>
          <p:cNvSpPr txBox="1"/>
          <p:nvPr/>
        </p:nvSpPr>
        <p:spPr>
          <a:xfrm>
            <a:off x="3358841" y="2767280"/>
            <a:ext cx="7096287" cy="1323439"/>
          </a:xfrm>
          <a:prstGeom prst="rect">
            <a:avLst/>
          </a:prstGeom>
          <a:noFill/>
        </p:spPr>
        <p:txBody>
          <a:bodyPr wrap="square">
            <a:spAutoFit/>
          </a:bodyPr>
          <a:lstStyle/>
          <a:p>
            <a:pPr algn="ctr"/>
            <a:r>
              <a:rPr lang="en-US" sz="4000" dirty="0">
                <a:solidFill>
                  <a:srgbClr val="3FB7A3"/>
                </a:solidFill>
                <a:latin typeface="Eras Medium ITC" panose="020B0602030504020804" pitchFamily="34" charset="0"/>
              </a:rPr>
              <a:t>What do you remember about the story we read last week?</a:t>
            </a:r>
          </a:p>
        </p:txBody>
      </p:sp>
    </p:spTree>
    <p:custDataLst>
      <p:tags r:id="rId1"/>
    </p:custDataLst>
    <p:extLst>
      <p:ext uri="{BB962C8B-B14F-4D97-AF65-F5344CB8AC3E}">
        <p14:creationId xmlns:p14="http://schemas.microsoft.com/office/powerpoint/2010/main" val="1851802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essage After Reading Book - KIDS">
            <a:hlinkClick r:id="" action="ppaction://media"/>
            <a:extLst>
              <a:ext uri="{FF2B5EF4-FFF2-40B4-BE49-F238E27FC236}">
                <a16:creationId xmlns:a16="http://schemas.microsoft.com/office/drawing/2014/main" id="{33D519ED-2C8C-43EF-91AF-9DE64EEEE130}"/>
              </a:ext>
            </a:extLst>
          </p:cNvPr>
          <p:cNvPicPr>
            <a:picLocks noRot="1" noChangeAspect="1"/>
          </p:cNvPicPr>
          <p:nvPr>
            <a:videoFile r:link="rId2"/>
          </p:nvPr>
        </p:nvPicPr>
        <p:blipFill>
          <a:blip r:embed="rId4"/>
          <a:stretch>
            <a:fillRect/>
          </a:stretch>
        </p:blipFill>
        <p:spPr>
          <a:xfrm>
            <a:off x="1126835" y="637309"/>
            <a:ext cx="10024535" cy="5638801"/>
          </a:xfrm>
          <a:prstGeom prst="rect">
            <a:avLst/>
          </a:prstGeom>
        </p:spPr>
      </p:pic>
      <p:sp>
        <p:nvSpPr>
          <p:cNvPr id="5" name="TextBox 4">
            <a:extLst>
              <a:ext uri="{FF2B5EF4-FFF2-40B4-BE49-F238E27FC236}">
                <a16:creationId xmlns:a16="http://schemas.microsoft.com/office/drawing/2014/main" id="{D7AC01D9-B71A-42A2-B3A8-B5FED177B1F1}"/>
              </a:ext>
            </a:extLst>
          </p:cNvPr>
          <p:cNvSpPr txBox="1"/>
          <p:nvPr/>
        </p:nvSpPr>
        <p:spPr>
          <a:xfrm>
            <a:off x="1143001" y="7915"/>
            <a:ext cx="10014856" cy="707886"/>
          </a:xfrm>
          <a:prstGeom prst="rect">
            <a:avLst/>
          </a:prstGeom>
          <a:noFill/>
        </p:spPr>
        <p:txBody>
          <a:bodyPr wrap="square" rtlCol="0">
            <a:spAutoFit/>
          </a:bodyPr>
          <a:lstStyle/>
          <a:p>
            <a:pPr algn="ctr"/>
            <a:r>
              <a:rPr lang="en-US" sz="4000" dirty="0">
                <a:solidFill>
                  <a:schemeClr val="accent2"/>
                </a:solidFill>
                <a:latin typeface="Eras Bold ITC" panose="020B0907030504020204" pitchFamily="34" charset="0"/>
              </a:rPr>
              <a:t>A Word From Shawn</a:t>
            </a:r>
          </a:p>
        </p:txBody>
      </p:sp>
    </p:spTree>
    <p:custDataLst>
      <p:tags r:id="rId1"/>
    </p:custDataLst>
    <p:extLst>
      <p:ext uri="{BB962C8B-B14F-4D97-AF65-F5344CB8AC3E}">
        <p14:creationId xmlns:p14="http://schemas.microsoft.com/office/powerpoint/2010/main" val="39991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1E12BFD-5C16-F34A-16E6-F3F13ED8B2AC}"/>
              </a:ext>
            </a:extLst>
          </p:cNvPr>
          <p:cNvSpPr txBox="1">
            <a:spLocks/>
          </p:cNvSpPr>
          <p:nvPr/>
        </p:nvSpPr>
        <p:spPr>
          <a:xfrm>
            <a:off x="2426524" y="310754"/>
            <a:ext cx="7338951"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solidFill>
                  <a:srgbClr val="3FB7A3"/>
                </a:solidFill>
              </a:rPr>
              <a:t>Thoughts</a:t>
            </a:r>
          </a:p>
        </p:txBody>
      </p:sp>
      <p:sp>
        <p:nvSpPr>
          <p:cNvPr id="3" name="TextBox 2">
            <a:extLst>
              <a:ext uri="{FF2B5EF4-FFF2-40B4-BE49-F238E27FC236}">
                <a16:creationId xmlns:a16="http://schemas.microsoft.com/office/drawing/2014/main" id="{E1DB1A63-2B1D-9510-39F8-E6F80BF50E49}"/>
              </a:ext>
            </a:extLst>
          </p:cNvPr>
          <p:cNvSpPr txBox="1"/>
          <p:nvPr/>
        </p:nvSpPr>
        <p:spPr>
          <a:xfrm>
            <a:off x="605643" y="1021278"/>
            <a:ext cx="10960924" cy="7478970"/>
          </a:xfrm>
          <a:prstGeom prst="rect">
            <a:avLst/>
          </a:prstGeom>
          <a:noFill/>
        </p:spPr>
        <p:txBody>
          <a:bodyPr wrap="square">
            <a:spAutoFit/>
          </a:bodyPr>
          <a:lstStyle/>
          <a:p>
            <a:r>
              <a:rPr lang="en-US" sz="2800" dirty="0">
                <a:solidFill>
                  <a:srgbClr val="ED7D31"/>
                </a:solidFill>
                <a:latin typeface="Eras Medium ITC" panose="020B0602030504020804" pitchFamily="34" charset="0"/>
              </a:rPr>
              <a:t>In Chapter 7, the frogs moved to Pond 4 and desired to replicate what makes others Orange. Misty felt nervous upon overhearing other frogs talking. The looming storm was accompanied by an imminent danger - The Herons, who fortunately decided not to harm the frogs. </a:t>
            </a:r>
          </a:p>
          <a:p>
            <a:endParaRPr lang="en-US" sz="2800" dirty="0">
              <a:solidFill>
                <a:srgbClr val="ED7D31"/>
              </a:solidFill>
              <a:latin typeface="Eras Medium ITC" panose="020B0602030504020804" pitchFamily="34" charset="0"/>
            </a:endParaRPr>
          </a:p>
          <a:p>
            <a:r>
              <a:rPr lang="en-US" sz="2800" dirty="0">
                <a:solidFill>
                  <a:srgbClr val="ED7D31"/>
                </a:solidFill>
                <a:latin typeface="Eras Medium ITC" panose="020B0602030504020804" pitchFamily="34" charset="0"/>
              </a:rPr>
              <a:t>This event pushed the frogs in the right direction, and they started working together for each other, creating an Orange environment and bountiful opportunities. Misty's famous line was, 'Just because we’re Orange, doesn’t mean we don’t see the problems, it means we know we can do something about it.' Ultimately, the frogs developed the best plan to survive the Deluge."</a:t>
            </a:r>
          </a:p>
          <a:p>
            <a:endParaRPr lang="en-US" sz="2400" dirty="0">
              <a:latin typeface="Eras Medium ITC" panose="020B0602030504020804" pitchFamily="34" charset="0"/>
            </a:endParaRPr>
          </a:p>
          <a:p>
            <a:endParaRPr lang="en-US" sz="2400" dirty="0">
              <a:latin typeface="Eras Medium ITC" panose="020B0602030504020804" pitchFamily="34" charset="0"/>
            </a:endParaRPr>
          </a:p>
          <a:p>
            <a:endParaRPr lang="en-US" sz="2400" dirty="0">
              <a:latin typeface="Eras Medium ITC" panose="020B0602030504020804" pitchFamily="34" charset="0"/>
            </a:endParaRPr>
          </a:p>
          <a:p>
            <a:endParaRPr lang="en-US" sz="2400" dirty="0">
              <a:latin typeface="Eras Medium ITC" panose="020B0602030504020804" pitchFamily="34" charset="0"/>
            </a:endParaRPr>
          </a:p>
          <a:p>
            <a:endParaRPr lang="en-US" sz="2400" dirty="0">
              <a:latin typeface="Eras Medium ITC" panose="020B0602030504020804" pitchFamily="34" charset="0"/>
            </a:endParaRPr>
          </a:p>
          <a:p>
            <a:endParaRPr lang="en-US" sz="2400" dirty="0">
              <a:latin typeface="Eras Medium ITC" panose="020B0602030504020804" pitchFamily="34" charset="0"/>
            </a:endParaRPr>
          </a:p>
        </p:txBody>
      </p:sp>
    </p:spTree>
    <p:extLst>
      <p:ext uri="{BB962C8B-B14F-4D97-AF65-F5344CB8AC3E}">
        <p14:creationId xmlns:p14="http://schemas.microsoft.com/office/powerpoint/2010/main" val="207733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2612353-E1B8-CE02-A405-E44746726F62}"/>
              </a:ext>
            </a:extLst>
          </p:cNvPr>
          <p:cNvSpPr txBox="1">
            <a:spLocks/>
          </p:cNvSpPr>
          <p:nvPr/>
        </p:nvSpPr>
        <p:spPr>
          <a:xfrm>
            <a:off x="-1" y="224883"/>
            <a:ext cx="641267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Action</a:t>
            </a:r>
          </a:p>
        </p:txBody>
      </p:sp>
      <p:sp>
        <p:nvSpPr>
          <p:cNvPr id="6" name="TextBox 5">
            <a:extLst>
              <a:ext uri="{FF2B5EF4-FFF2-40B4-BE49-F238E27FC236}">
                <a16:creationId xmlns:a16="http://schemas.microsoft.com/office/drawing/2014/main" id="{3EA8CC01-4A58-4116-4F09-AA2AF4542854}"/>
              </a:ext>
            </a:extLst>
          </p:cNvPr>
          <p:cNvSpPr txBox="1"/>
          <p:nvPr/>
        </p:nvSpPr>
        <p:spPr>
          <a:xfrm>
            <a:off x="294902" y="979898"/>
            <a:ext cx="5822868" cy="5509200"/>
          </a:xfrm>
          <a:prstGeom prst="rect">
            <a:avLst/>
          </a:prstGeom>
          <a:noFill/>
        </p:spPr>
        <p:txBody>
          <a:bodyPr wrap="square">
            <a:spAutoFit/>
          </a:bodyPr>
          <a:lstStyle/>
          <a:p>
            <a:r>
              <a:rPr lang="en-US" sz="3200" dirty="0">
                <a:solidFill>
                  <a:srgbClr val="3FB7A3"/>
                </a:solidFill>
                <a:latin typeface="Eras Medium ITC" panose="020B0602030504020804" pitchFamily="34" charset="0"/>
              </a:rPr>
              <a:t>We know that the frog that catapults this whole process into action was Spark.  What if we started to think like Spark? What if we spent time emulating his behaviors? What would the look like? </a:t>
            </a:r>
          </a:p>
          <a:p>
            <a:endParaRPr lang="en-US" sz="3200" dirty="0">
              <a:solidFill>
                <a:srgbClr val="3FB7A3"/>
              </a:solidFill>
              <a:latin typeface="Eras Medium ITC" panose="020B0602030504020804" pitchFamily="34" charset="0"/>
            </a:endParaRPr>
          </a:p>
          <a:p>
            <a:r>
              <a:rPr lang="en-US" sz="3200" dirty="0">
                <a:solidFill>
                  <a:srgbClr val="3FB7A3"/>
                </a:solidFill>
                <a:latin typeface="Eras Medium ITC" panose="020B0602030504020804" pitchFamily="34" charset="0"/>
              </a:rPr>
              <a:t>We are going to look at an acronym for SPARK that will help us remember.</a:t>
            </a:r>
          </a:p>
        </p:txBody>
      </p:sp>
      <p:pic>
        <p:nvPicPr>
          <p:cNvPr id="7" name="Picture 6" descr="A picture containing whiteboard&#10;&#10;Description automatically generated">
            <a:hlinkClick r:id="rId3"/>
            <a:extLst>
              <a:ext uri="{FF2B5EF4-FFF2-40B4-BE49-F238E27FC236}">
                <a16:creationId xmlns:a16="http://schemas.microsoft.com/office/drawing/2014/main" id="{6FDD62D6-B604-E569-CAE8-D9BA72137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4818">
            <a:off x="7179290" y="816731"/>
            <a:ext cx="4400746" cy="5695083"/>
          </a:xfrm>
          <a:prstGeom prst="rect">
            <a:avLst/>
          </a:prstGeom>
          <a:scene3d>
            <a:camera prst="orthographicFront"/>
            <a:lightRig rig="threePt" dir="t"/>
          </a:scene3d>
          <a:sp3d>
            <a:bevelT prst="angle"/>
            <a:bevelB/>
          </a:sp3d>
        </p:spPr>
      </p:pic>
    </p:spTree>
    <p:extLst>
      <p:ext uri="{BB962C8B-B14F-4D97-AF65-F5344CB8AC3E}">
        <p14:creationId xmlns:p14="http://schemas.microsoft.com/office/powerpoint/2010/main" val="1590137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E060001-7223-474B-BE27-F6C5C501B352}"/>
              </a:ext>
            </a:extLst>
          </p:cNvPr>
          <p:cNvSpPr txBox="1">
            <a:spLocks/>
          </p:cNvSpPr>
          <p:nvPr/>
        </p:nvSpPr>
        <p:spPr>
          <a:xfrm>
            <a:off x="1182029" y="365125"/>
            <a:ext cx="5093265"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dirty="0"/>
              <a:t>Bonus Questions</a:t>
            </a:r>
          </a:p>
        </p:txBody>
      </p:sp>
      <p:sp>
        <p:nvSpPr>
          <p:cNvPr id="3" name="Content Placeholder 3">
            <a:extLst>
              <a:ext uri="{FF2B5EF4-FFF2-40B4-BE49-F238E27FC236}">
                <a16:creationId xmlns:a16="http://schemas.microsoft.com/office/drawing/2014/main" id="{60752EA4-58F5-48E0-B5B7-2BDC0418D9DE}"/>
              </a:ext>
            </a:extLst>
          </p:cNvPr>
          <p:cNvSpPr txBox="1">
            <a:spLocks/>
          </p:cNvSpPr>
          <p:nvPr/>
        </p:nvSpPr>
        <p:spPr>
          <a:xfrm>
            <a:off x="334537" y="1460817"/>
            <a:ext cx="6898951" cy="4716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solidFill>
                  <a:srgbClr val="3A8E8A"/>
                </a:solidFill>
              </a:rPr>
              <a:t>Who was the main frog that remained green the longest?</a:t>
            </a:r>
          </a:p>
          <a:p>
            <a:pPr>
              <a:lnSpc>
                <a:spcPct val="110000"/>
              </a:lnSpc>
            </a:pPr>
            <a:r>
              <a:rPr lang="en-US" dirty="0">
                <a:solidFill>
                  <a:schemeClr val="accent2"/>
                </a:solidFill>
              </a:rPr>
              <a:t>What is a Thrall Frog? What is a real-world connection to the Thrall?</a:t>
            </a:r>
          </a:p>
          <a:p>
            <a:pPr>
              <a:lnSpc>
                <a:spcPct val="110000"/>
              </a:lnSpc>
            </a:pPr>
            <a:r>
              <a:rPr lang="en-US" dirty="0">
                <a:solidFill>
                  <a:srgbClr val="3A8E8A"/>
                </a:solidFill>
              </a:rPr>
              <a:t>Who were the fastest frogs to adapt? Why?</a:t>
            </a:r>
          </a:p>
          <a:p>
            <a:pPr>
              <a:lnSpc>
                <a:spcPct val="110000"/>
              </a:lnSpc>
            </a:pPr>
            <a:r>
              <a:rPr lang="en-US" dirty="0">
                <a:solidFill>
                  <a:schemeClr val="accent2"/>
                </a:solidFill>
              </a:rPr>
              <a:t>What was the solution to the impending storm wipe out?</a:t>
            </a:r>
            <a:endParaRPr lang="en-US" sz="5400" dirty="0">
              <a:solidFill>
                <a:schemeClr val="accent2"/>
              </a:solidFill>
            </a:endParaRPr>
          </a:p>
        </p:txBody>
      </p:sp>
    </p:spTree>
    <p:extLst>
      <p:ext uri="{BB962C8B-B14F-4D97-AF65-F5344CB8AC3E}">
        <p14:creationId xmlns:p14="http://schemas.microsoft.com/office/powerpoint/2010/main" val="14614263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471</Words>
  <Application>Microsoft Office PowerPoint</Application>
  <PresentationFormat>Widescreen</PresentationFormat>
  <Paragraphs>63</Paragraphs>
  <Slides>9</Slides>
  <Notes>2</Notes>
  <HiddenSlides>1</HiddenSlides>
  <MMClips>1</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32</cp:revision>
  <dcterms:created xsi:type="dcterms:W3CDTF">2021-03-23T18:25:43Z</dcterms:created>
  <dcterms:modified xsi:type="dcterms:W3CDTF">2023-05-05T18:38:57Z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0C1C8E5C-C88E-43F1-869A-60B47367CCC4</vt:lpwstr>
  </property>
  <property fmtid="{D5CDD505-2E9C-101B-9397-08002B2CF9AE}" pid="3" name="ArticulatePath">
    <vt:lpwstr>HS - OF - Wk4 - 0.Teaching Slides</vt:lpwstr>
  </property>
</Properties>
</file>